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7559675" cy="1069181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B85"/>
    <a:srgbClr val="FFE699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0" autoAdjust="0"/>
    <p:restoredTop sz="95035" autoAdjust="0"/>
  </p:normalViewPr>
  <p:slideViewPr>
    <p:cSldViewPr snapToGrid="0">
      <p:cViewPr varScale="1">
        <p:scale>
          <a:sx n="69" d="100"/>
          <a:sy n="69" d="100"/>
        </p:scale>
        <p:origin x="30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C3A3F-4A3F-48E9-B8CB-D6E259BC4AFD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3DC80-F196-40E7-BB87-5E733FF9E8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71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C3A3F-4A3F-48E9-B8CB-D6E259BC4AFD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3DC80-F196-40E7-BB87-5E733FF9E8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193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C3A3F-4A3F-48E9-B8CB-D6E259BC4AFD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3DC80-F196-40E7-BB87-5E733FF9E8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009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C3A3F-4A3F-48E9-B8CB-D6E259BC4AFD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3DC80-F196-40E7-BB87-5E733FF9E8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874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C3A3F-4A3F-48E9-B8CB-D6E259BC4AFD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3DC80-F196-40E7-BB87-5E733FF9E8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5611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C3A3F-4A3F-48E9-B8CB-D6E259BC4AFD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3DC80-F196-40E7-BB87-5E733FF9E8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0578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C3A3F-4A3F-48E9-B8CB-D6E259BC4AFD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3DC80-F196-40E7-BB87-5E733FF9E8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6721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C3A3F-4A3F-48E9-B8CB-D6E259BC4AFD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3DC80-F196-40E7-BB87-5E733FF9E8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393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C3A3F-4A3F-48E9-B8CB-D6E259BC4AFD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3DC80-F196-40E7-BB87-5E733FF9E8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9266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C3A3F-4A3F-48E9-B8CB-D6E259BC4AFD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3DC80-F196-40E7-BB87-5E733FF9E8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5039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C3A3F-4A3F-48E9-B8CB-D6E259BC4AFD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3DC80-F196-40E7-BB87-5E733FF9E8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6601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C3A3F-4A3F-48E9-B8CB-D6E259BC4AFD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3DC80-F196-40E7-BB87-5E733FF9E8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1255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cid:5ef5420d-83b7-4de0-bd92-71eff724e467@jpnprd01.prod.outlook.com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7C6A157-93D4-CBC9-D257-CF29675A0495}"/>
              </a:ext>
            </a:extLst>
          </p:cNvPr>
          <p:cNvSpPr txBox="1"/>
          <p:nvPr/>
        </p:nvSpPr>
        <p:spPr>
          <a:xfrm>
            <a:off x="326361" y="2732945"/>
            <a:ext cx="4920343" cy="523220"/>
          </a:xfrm>
          <a:prstGeom prst="rect">
            <a:avLst/>
          </a:prstGeom>
          <a:solidFill>
            <a:srgbClr val="009B85"/>
          </a:solidFill>
          <a:effectLst>
            <a:outerShdw blurRad="50800" dist="38100" dir="2700000" algn="tl" rotWithShape="0">
              <a:schemeClr val="tx1">
                <a:alpha val="6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開催日≫ </a:t>
            </a: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2026</a:t>
            </a:r>
            <a:r>
              <a:rPr kumimoji="1" lang="ja-JP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年</a:t>
            </a: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3</a:t>
            </a:r>
            <a:r>
              <a:rPr kumimoji="1" lang="ja-JP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月</a:t>
            </a: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20</a:t>
            </a:r>
            <a:r>
              <a:rPr kumimoji="1" lang="ja-JP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日</a:t>
            </a: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(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金・祝</a:t>
            </a: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)</a:t>
            </a:r>
            <a:endParaRPr kumimoji="1" lang="ja-JP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EBA18F1-E5A3-DF6F-CA50-3EC175B460D8}"/>
              </a:ext>
            </a:extLst>
          </p:cNvPr>
          <p:cNvSpPr txBox="1"/>
          <p:nvPr/>
        </p:nvSpPr>
        <p:spPr>
          <a:xfrm>
            <a:off x="-1" y="6218537"/>
            <a:ext cx="7559676" cy="570720"/>
          </a:xfrm>
          <a:prstGeom prst="rect">
            <a:avLst/>
          </a:prstGeom>
          <a:solidFill>
            <a:srgbClr val="009B85"/>
          </a:solidFill>
        </p:spPr>
        <p:txBody>
          <a:bodyPr wrap="square" tIns="72000" bIns="3600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講座名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：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『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だれでも健康マージャン入門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』</a:t>
            </a:r>
            <a:endParaRPr kumimoji="1" lang="ja-JP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470D3C7-3399-2875-F287-391D4913B863}"/>
              </a:ext>
            </a:extLst>
          </p:cNvPr>
          <p:cNvSpPr txBox="1"/>
          <p:nvPr/>
        </p:nvSpPr>
        <p:spPr>
          <a:xfrm>
            <a:off x="1275259" y="6750645"/>
            <a:ext cx="565519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台東区立竜泉福祉センター 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『 </a:t>
            </a:r>
            <a:r>
              <a:rPr kumimoji="1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い き い き て ら す </a:t>
            </a:r>
            <a:r>
              <a:rPr kumimoji="1" lang="en-US" altLang="ja-JP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』</a:t>
            </a:r>
            <a:r>
              <a:rPr kumimoji="1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５</a:t>
            </a:r>
            <a:r>
              <a:rPr kumimoji="1" lang="en-US" altLang="ja-JP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F</a:t>
            </a:r>
            <a:r>
              <a:rPr kumimoji="1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ホール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798ED5C-578C-9773-2778-CB4753F35559}"/>
              </a:ext>
            </a:extLst>
          </p:cNvPr>
          <p:cNvSpPr txBox="1"/>
          <p:nvPr/>
        </p:nvSpPr>
        <p:spPr>
          <a:xfrm>
            <a:off x="166044" y="9609558"/>
            <a:ext cx="1095707" cy="307777"/>
          </a:xfrm>
          <a:prstGeom prst="rect">
            <a:avLst/>
          </a:prstGeom>
          <a:solidFill>
            <a:srgbClr val="009B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対　象</a:t>
            </a:r>
            <a:endParaRPr kumimoji="1" lang="ja-JP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F68FC41-E153-C3AE-6CB1-CD5972F9E58F}"/>
              </a:ext>
            </a:extLst>
          </p:cNvPr>
          <p:cNvSpPr txBox="1"/>
          <p:nvPr/>
        </p:nvSpPr>
        <p:spPr>
          <a:xfrm>
            <a:off x="1249966" y="9519405"/>
            <a:ext cx="4345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・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6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歳以上シニアの方まで年齢問いません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・</a:t>
            </a:r>
            <a:r>
              <a:rPr lang="ja-JP" altLang="ja-JP" sz="14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台東区在住・在勤・在学</a:t>
            </a:r>
            <a:r>
              <a:rPr lang="ja-JP" altLang="en-US" sz="14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の方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860660CE-8D95-DB51-FC3A-D98B633B9E5A}"/>
              </a:ext>
            </a:extLst>
          </p:cNvPr>
          <p:cNvGrpSpPr/>
          <p:nvPr/>
        </p:nvGrpSpPr>
        <p:grpSpPr>
          <a:xfrm>
            <a:off x="166044" y="9965424"/>
            <a:ext cx="2713387" cy="333535"/>
            <a:chOff x="159779" y="6083684"/>
            <a:chExt cx="2713387" cy="333535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3E7A84BD-DD02-BC0F-586A-B42479F01572}"/>
                </a:ext>
              </a:extLst>
            </p:cNvPr>
            <p:cNvSpPr txBox="1"/>
            <p:nvPr/>
          </p:nvSpPr>
          <p:spPr>
            <a:xfrm>
              <a:off x="159779" y="6083684"/>
              <a:ext cx="1095707" cy="307777"/>
            </a:xfrm>
            <a:prstGeom prst="rect">
              <a:avLst/>
            </a:prstGeom>
            <a:solidFill>
              <a:srgbClr val="009B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参加費</a:t>
              </a: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1D583A9F-A937-A77F-E6FC-D689943036E6}"/>
                </a:ext>
              </a:extLst>
            </p:cNvPr>
            <p:cNvSpPr txBox="1"/>
            <p:nvPr/>
          </p:nvSpPr>
          <p:spPr>
            <a:xfrm>
              <a:off x="1269459" y="6109442"/>
              <a:ext cx="1603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無料</a:t>
              </a:r>
            </a:p>
          </p:txBody>
        </p:sp>
      </p:grp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58C8EE19-EFFD-7E09-6055-DBD5B599B896}"/>
              </a:ext>
            </a:extLst>
          </p:cNvPr>
          <p:cNvSpPr txBox="1"/>
          <p:nvPr/>
        </p:nvSpPr>
        <p:spPr>
          <a:xfrm>
            <a:off x="153443" y="10313157"/>
            <a:ext cx="1095707" cy="307777"/>
          </a:xfrm>
          <a:prstGeom prst="rect">
            <a:avLst/>
          </a:prstGeom>
          <a:solidFill>
            <a:srgbClr val="009B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定員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4E33F468-830A-6DB1-1215-A98E38158E2D}"/>
              </a:ext>
            </a:extLst>
          </p:cNvPr>
          <p:cNvSpPr txBox="1"/>
          <p:nvPr/>
        </p:nvSpPr>
        <p:spPr>
          <a:xfrm>
            <a:off x="1198728" y="10313157"/>
            <a:ext cx="6424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各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32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名　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※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申し込み多数の場合は抽選　参加決定者には受講証を発送いたします</a:t>
            </a:r>
          </a:p>
        </p:txBody>
      </p: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509858F3-FADD-36B8-66BB-EF8EDEA5980D}"/>
              </a:ext>
            </a:extLst>
          </p:cNvPr>
          <p:cNvGrpSpPr/>
          <p:nvPr/>
        </p:nvGrpSpPr>
        <p:grpSpPr>
          <a:xfrm>
            <a:off x="166044" y="9264282"/>
            <a:ext cx="4804106" cy="307778"/>
            <a:chOff x="159779" y="5748041"/>
            <a:chExt cx="4804106" cy="307778"/>
          </a:xfrm>
        </p:grpSpPr>
        <p:sp>
          <p:nvSpPr>
            <p:cNvPr id="1024" name="テキスト ボックス 1023">
              <a:extLst>
                <a:ext uri="{FF2B5EF4-FFF2-40B4-BE49-F238E27FC236}">
                  <a16:creationId xmlns:a16="http://schemas.microsoft.com/office/drawing/2014/main" id="{CD08EB69-C2F2-190F-E347-0ACFF888EBBD}"/>
                </a:ext>
              </a:extLst>
            </p:cNvPr>
            <p:cNvSpPr txBox="1"/>
            <p:nvPr/>
          </p:nvSpPr>
          <p:spPr>
            <a:xfrm>
              <a:off x="159779" y="5748042"/>
              <a:ext cx="1095707" cy="307777"/>
            </a:xfrm>
            <a:prstGeom prst="rect">
              <a:avLst/>
            </a:prstGeom>
            <a:solidFill>
              <a:srgbClr val="009B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応募締切</a:t>
              </a:r>
            </a:p>
          </p:txBody>
        </p:sp>
        <p:sp>
          <p:nvSpPr>
            <p:cNvPr id="1025" name="テキスト ボックス 1024">
              <a:extLst>
                <a:ext uri="{FF2B5EF4-FFF2-40B4-BE49-F238E27FC236}">
                  <a16:creationId xmlns:a16="http://schemas.microsoft.com/office/drawing/2014/main" id="{ADED1757-128A-4588-D589-F8BAA28CB9EB}"/>
                </a:ext>
              </a:extLst>
            </p:cNvPr>
            <p:cNvSpPr txBox="1"/>
            <p:nvPr/>
          </p:nvSpPr>
          <p:spPr>
            <a:xfrm>
              <a:off x="1269458" y="5748041"/>
              <a:ext cx="36944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2026</a:t>
              </a: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年</a:t>
              </a: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3</a:t>
              </a: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月</a:t>
              </a: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5</a:t>
              </a: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日（ 木 ）</a:t>
              </a: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6CBD7BB-A725-D548-E5D2-6FBC16FE1BA0}"/>
              </a:ext>
            </a:extLst>
          </p:cNvPr>
          <p:cNvSpPr txBox="1"/>
          <p:nvPr/>
        </p:nvSpPr>
        <p:spPr>
          <a:xfrm>
            <a:off x="166044" y="6823805"/>
            <a:ext cx="1095707" cy="307777"/>
          </a:xfrm>
          <a:prstGeom prst="rect">
            <a:avLst/>
          </a:prstGeom>
          <a:solidFill>
            <a:srgbClr val="009B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会場</a:t>
            </a: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FC9F0B60-581F-9D8A-AA37-1B1CAABD2D30}"/>
              </a:ext>
            </a:extLst>
          </p:cNvPr>
          <p:cNvGrpSpPr/>
          <p:nvPr/>
        </p:nvGrpSpPr>
        <p:grpSpPr>
          <a:xfrm>
            <a:off x="166044" y="7374259"/>
            <a:ext cx="4804106" cy="523220"/>
            <a:chOff x="159779" y="6495051"/>
            <a:chExt cx="4804106" cy="523220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14963679-9132-AB8C-E333-FF0801886AC1}"/>
                </a:ext>
              </a:extLst>
            </p:cNvPr>
            <p:cNvSpPr txBox="1"/>
            <p:nvPr/>
          </p:nvSpPr>
          <p:spPr>
            <a:xfrm>
              <a:off x="159779" y="6531628"/>
              <a:ext cx="1095707" cy="307777"/>
            </a:xfrm>
            <a:prstGeom prst="rect">
              <a:avLst/>
            </a:prstGeom>
            <a:solidFill>
              <a:srgbClr val="009B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会場住所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9A30750-3885-E2D7-E736-3327F6E7D098}"/>
                </a:ext>
              </a:extLst>
            </p:cNvPr>
            <p:cNvSpPr txBox="1"/>
            <p:nvPr/>
          </p:nvSpPr>
          <p:spPr>
            <a:xfrm>
              <a:off x="1269458" y="6495051"/>
              <a:ext cx="369442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〒</a:t>
              </a: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１１０</a:t>
              </a:r>
              <a:r>
                <a:rPr kumimoji="1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-</a:t>
              </a: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００１２</a:t>
              </a:r>
              <a:endParaRPr kumimoji="1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東京都台東区竜泉２－１０－５</a:t>
              </a:r>
            </a:p>
          </p:txBody>
        </p:sp>
      </p:grp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F4C86427-B893-75EC-4247-88E2F811D2C2}"/>
              </a:ext>
            </a:extLst>
          </p:cNvPr>
          <p:cNvSpPr/>
          <p:nvPr/>
        </p:nvSpPr>
        <p:spPr>
          <a:xfrm>
            <a:off x="4595252" y="6876495"/>
            <a:ext cx="2784427" cy="1095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33DC1678-A2C2-E5FE-A773-D5BAD7D5A1BC}"/>
              </a:ext>
            </a:extLst>
          </p:cNvPr>
          <p:cNvSpPr/>
          <p:nvPr/>
        </p:nvSpPr>
        <p:spPr>
          <a:xfrm>
            <a:off x="4595251" y="6862847"/>
            <a:ext cx="2790000" cy="45747"/>
          </a:xfrm>
          <a:prstGeom prst="rect">
            <a:avLst/>
          </a:prstGeom>
          <a:solidFill>
            <a:srgbClr val="009B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77C9EE1-8A3B-D7EF-00CE-0DE6E8874C50}"/>
              </a:ext>
            </a:extLst>
          </p:cNvPr>
          <p:cNvSpPr txBox="1"/>
          <p:nvPr/>
        </p:nvSpPr>
        <p:spPr>
          <a:xfrm>
            <a:off x="5437919" y="6993083"/>
            <a:ext cx="1079357" cy="180000"/>
          </a:xfrm>
          <a:prstGeom prst="rect">
            <a:avLst/>
          </a:prstGeom>
          <a:solidFill>
            <a:srgbClr val="009B85"/>
          </a:solidFill>
        </p:spPr>
        <p:txBody>
          <a:bodyPr wrap="square" tIns="36000" bIns="0" rtlCol="0" anchor="ctr" anchorCtr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PICK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UP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!</a:t>
            </a:r>
            <a:endParaRPr kumimoji="1" lang="ja-JP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C2A2C46-CE46-1A00-C316-CCEF0DDFC0DA}"/>
              </a:ext>
            </a:extLst>
          </p:cNvPr>
          <p:cNvSpPr txBox="1"/>
          <p:nvPr/>
        </p:nvSpPr>
        <p:spPr>
          <a:xfrm>
            <a:off x="4486067" y="7212507"/>
            <a:ext cx="2928469" cy="697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長年にわたり初心者教室を運営してきた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「日本健康麻将協会」推薦講師が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やさしく丁寧に教えてくれます！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581F7D5D-6529-01B6-0973-B1C1566C5EEF}"/>
              </a:ext>
            </a:extLst>
          </p:cNvPr>
          <p:cNvGrpSpPr/>
          <p:nvPr/>
        </p:nvGrpSpPr>
        <p:grpSpPr>
          <a:xfrm>
            <a:off x="166044" y="8267574"/>
            <a:ext cx="4238099" cy="954107"/>
            <a:chOff x="159779" y="5711465"/>
            <a:chExt cx="4238099" cy="954107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B7B496A-4B30-CAA0-69CA-F9F31819E15A}"/>
                </a:ext>
              </a:extLst>
            </p:cNvPr>
            <p:cNvSpPr txBox="1"/>
            <p:nvPr/>
          </p:nvSpPr>
          <p:spPr>
            <a:xfrm>
              <a:off x="159779" y="5748042"/>
              <a:ext cx="1095707" cy="307777"/>
            </a:xfrm>
            <a:prstGeom prst="rect">
              <a:avLst/>
            </a:prstGeom>
            <a:solidFill>
              <a:srgbClr val="009B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開催日時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2B61E731-4F86-8330-F4A3-77D84FFB3870}"/>
                </a:ext>
              </a:extLst>
            </p:cNvPr>
            <p:cNvSpPr txBox="1"/>
            <p:nvPr/>
          </p:nvSpPr>
          <p:spPr>
            <a:xfrm>
              <a:off x="1269459" y="5711465"/>
              <a:ext cx="312841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2026</a:t>
              </a:r>
              <a:r>
                <a:rPr kumimoji="1"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年</a:t>
              </a:r>
              <a:r>
                <a:rPr kumimoji="1" lang="en-US" altLang="ja-JP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3</a:t>
              </a:r>
              <a:r>
                <a:rPr kumimoji="1"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月</a:t>
              </a:r>
              <a:r>
                <a:rPr kumimoji="1" lang="en-US" altLang="ja-JP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20</a:t>
              </a:r>
              <a:r>
                <a:rPr kumimoji="1"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日（ 金・祝 ）</a:t>
              </a:r>
              <a:endParaRPr kumimoji="1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kumimoji="1"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午前の部　９：３０～１１：５０</a:t>
              </a:r>
              <a:endParaRPr kumimoji="1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kumimoji="1"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午後の部　１３：３０～１５：５０</a:t>
              </a:r>
              <a:endParaRPr kumimoji="1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kumimoji="1" lang="en-US" altLang="ja-JP" sz="1400" dirty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※</a:t>
              </a:r>
              <a:r>
                <a:rPr kumimoji="1" lang="ja-JP" altLang="en-US" sz="1400" dirty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受付は</a:t>
              </a:r>
              <a:r>
                <a:rPr kumimoji="1" lang="en-US" altLang="ja-JP" sz="1400" dirty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15</a:t>
              </a:r>
              <a:r>
                <a:rPr kumimoji="1" lang="ja-JP" altLang="en-US" sz="1400" dirty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分前より開始致します</a:t>
              </a:r>
              <a:endPara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E96C753F-B602-8F1F-395E-269C4EEA7E54}"/>
              </a:ext>
            </a:extLst>
          </p:cNvPr>
          <p:cNvGrpSpPr/>
          <p:nvPr/>
        </p:nvGrpSpPr>
        <p:grpSpPr>
          <a:xfrm>
            <a:off x="319984" y="4549503"/>
            <a:ext cx="3773045" cy="1610214"/>
            <a:chOff x="392393" y="2641600"/>
            <a:chExt cx="3773045" cy="1610214"/>
          </a:xfrm>
        </p:grpSpPr>
        <p:sp>
          <p:nvSpPr>
            <p:cNvPr id="18" name="四角形: 角を丸くする 17">
              <a:extLst>
                <a:ext uri="{FF2B5EF4-FFF2-40B4-BE49-F238E27FC236}">
                  <a16:creationId xmlns:a16="http://schemas.microsoft.com/office/drawing/2014/main" id="{51617F43-EB93-A7C9-AE8D-F406E2E5C699}"/>
                </a:ext>
              </a:extLst>
            </p:cNvPr>
            <p:cNvSpPr/>
            <p:nvPr/>
          </p:nvSpPr>
          <p:spPr>
            <a:xfrm>
              <a:off x="392393" y="2641600"/>
              <a:ext cx="3773045" cy="1610214"/>
            </a:xfrm>
            <a:prstGeom prst="roundRect">
              <a:avLst>
                <a:gd name="adj" fmla="val 3516"/>
              </a:avLst>
            </a:prstGeom>
            <a:solidFill>
              <a:schemeClr val="tx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id="{F3440517-6431-F449-1B12-F477356B9C8C}"/>
                </a:ext>
              </a:extLst>
            </p:cNvPr>
            <p:cNvGrpSpPr/>
            <p:nvPr/>
          </p:nvGrpSpPr>
          <p:grpSpPr>
            <a:xfrm>
              <a:off x="458289" y="2720872"/>
              <a:ext cx="3707149" cy="1445892"/>
              <a:chOff x="444596" y="2720872"/>
              <a:chExt cx="3707149" cy="1445892"/>
            </a:xfrm>
          </p:grpSpPr>
          <p:pic>
            <p:nvPicPr>
              <p:cNvPr id="35" name="図 34">
                <a:extLst>
                  <a:ext uri="{FF2B5EF4-FFF2-40B4-BE49-F238E27FC236}">
                    <a16:creationId xmlns:a16="http://schemas.microsoft.com/office/drawing/2014/main" id="{3B8814B1-CC48-594B-56FA-B709ADF29CD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r:link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27" t="17120" r="9045" b="37518"/>
              <a:stretch>
                <a:fillRect/>
              </a:stretch>
            </p:blipFill>
            <p:spPr bwMode="auto">
              <a:xfrm>
                <a:off x="513415" y="2720872"/>
                <a:ext cx="1115123" cy="86450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F77FAC6F-96B6-A2C3-15A8-5E6D565B7D75}"/>
                  </a:ext>
                </a:extLst>
              </p:cNvPr>
              <p:cNvSpPr txBox="1"/>
              <p:nvPr/>
            </p:nvSpPr>
            <p:spPr>
              <a:xfrm>
                <a:off x="1648365" y="2733456"/>
                <a:ext cx="2503380" cy="143330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marL="0" marR="0" lvl="0" indent="0" algn="just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前頭葉が老化すると意欲が衰え、足腰や脳の機能低下を招く可能性が高まります。</a:t>
                </a:r>
                <a:endParaRPr kumimoji="0" lang="en-US" altLang="ja-JP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  <a:p>
                <a:pPr marL="0" marR="0" lvl="0" indent="0" algn="just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前頭葉を使うには、ワクワクする体験や会話のやり取りが有効です。マージャンは想定外なことが次々と起こり、記憶力や推理力を働かせる必要があるため、前頭葉の活性化には、とてもいい頭脳ゲームだと思います。</a:t>
                </a:r>
                <a:endParaRPr kumimoji="0" lang="en-US" altLang="ja-JP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  <a:p>
                <a:pPr marL="0" marR="0" lvl="0" indent="0" algn="just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健康マージャンを楽しむことを、ぜひ老化予防と脳の元気に役立ててください。</a:t>
                </a:r>
                <a:endParaRPr kumimoji="1" lang="ja-JP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EFA6576B-21F6-28A8-F6E0-D92379CAB965}"/>
                  </a:ext>
                </a:extLst>
              </p:cNvPr>
              <p:cNvSpPr txBox="1"/>
              <p:nvPr/>
            </p:nvSpPr>
            <p:spPr>
              <a:xfrm>
                <a:off x="444596" y="3567365"/>
                <a:ext cx="1275170" cy="551596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marL="0" marR="0" lvl="0" indent="0" algn="just" defTabSz="457200" rtl="0" eaLnBrk="1" fontAlgn="auto" latinLnBrk="0" hangingPunct="1">
                  <a:lnSpc>
                    <a:spcPts val="1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精神科医・和田秀樹こころと体のクリニック院長</a:t>
                </a:r>
                <a:endParaRPr kumimoji="1" lang="en-US" altLang="ja-JP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  <a:p>
                <a:pPr marL="0" marR="0" lvl="0" indent="0" algn="just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和田秀樹　</a:t>
                </a:r>
              </a:p>
            </p:txBody>
          </p:sp>
        </p:grpSp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76A454CB-C643-A744-3BF5-A9E00F69B006}"/>
              </a:ext>
            </a:extLst>
          </p:cNvPr>
          <p:cNvGrpSpPr/>
          <p:nvPr/>
        </p:nvGrpSpPr>
        <p:grpSpPr>
          <a:xfrm>
            <a:off x="4174457" y="4561594"/>
            <a:ext cx="3205222" cy="1598124"/>
            <a:chOff x="5394452" y="3452041"/>
            <a:chExt cx="3205222" cy="1598124"/>
          </a:xfrm>
        </p:grpSpPr>
        <p:sp>
          <p:nvSpPr>
            <p:cNvPr id="43" name="四角形: 角を丸くする 42">
              <a:extLst>
                <a:ext uri="{FF2B5EF4-FFF2-40B4-BE49-F238E27FC236}">
                  <a16:creationId xmlns:a16="http://schemas.microsoft.com/office/drawing/2014/main" id="{ABEEC877-148D-0AF0-29CA-7EDA66016EB4}"/>
                </a:ext>
              </a:extLst>
            </p:cNvPr>
            <p:cNvSpPr/>
            <p:nvPr/>
          </p:nvSpPr>
          <p:spPr>
            <a:xfrm>
              <a:off x="5394452" y="3452041"/>
              <a:ext cx="3036873" cy="1598124"/>
            </a:xfrm>
            <a:prstGeom prst="roundRect">
              <a:avLst>
                <a:gd name="adj" fmla="val 3678"/>
              </a:avLst>
            </a:prstGeom>
            <a:solidFill>
              <a:schemeClr val="bg1"/>
            </a:solidFill>
            <a:ln w="25400">
              <a:solidFill>
                <a:srgbClr val="009B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EFC123C3-8213-AF52-E91B-968885B70D65}"/>
                </a:ext>
              </a:extLst>
            </p:cNvPr>
            <p:cNvSpPr txBox="1"/>
            <p:nvPr/>
          </p:nvSpPr>
          <p:spPr>
            <a:xfrm>
              <a:off x="5527873" y="4699106"/>
              <a:ext cx="460065" cy="211203"/>
            </a:xfrm>
            <a:prstGeom prst="rect">
              <a:avLst/>
            </a:prstGeom>
            <a:solidFill>
              <a:srgbClr val="009B85"/>
            </a:solidFill>
          </p:spPr>
          <p:txBody>
            <a:bodyPr wrap="square" tIns="36000" bIns="3600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URL</a:t>
              </a:r>
              <a:endParaRPr kumimoji="1" lang="ja-JP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47" name="正方形/長方形 46">
              <a:extLst>
                <a:ext uri="{FF2B5EF4-FFF2-40B4-BE49-F238E27FC236}">
                  <a16:creationId xmlns:a16="http://schemas.microsoft.com/office/drawing/2014/main" id="{D79DA53B-1FE1-B1BF-4FAE-83BE661D7CF4}"/>
                </a:ext>
              </a:extLst>
            </p:cNvPr>
            <p:cNvSpPr/>
            <p:nvPr/>
          </p:nvSpPr>
          <p:spPr>
            <a:xfrm>
              <a:off x="5987102" y="4691988"/>
              <a:ext cx="2612572" cy="22630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https://youtu.be/mHiz4_n4g5U</a:t>
              </a:r>
            </a:p>
          </p:txBody>
        </p:sp>
      </p:grpSp>
      <p:pic>
        <p:nvPicPr>
          <p:cNvPr id="59" name="図 58">
            <a:extLst>
              <a:ext uri="{FF2B5EF4-FFF2-40B4-BE49-F238E27FC236}">
                <a16:creationId xmlns:a16="http://schemas.microsoft.com/office/drawing/2014/main" id="{C38D3434-3E5A-2B03-AD3A-B54752C7E5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3827" y="4694206"/>
            <a:ext cx="1065333" cy="1065333"/>
          </a:xfrm>
          <a:prstGeom prst="rect">
            <a:avLst/>
          </a:prstGeom>
        </p:spPr>
      </p:pic>
      <p:sp>
        <p:nvSpPr>
          <p:cNvPr id="62" name="矢印: 右 61">
            <a:extLst>
              <a:ext uri="{FF2B5EF4-FFF2-40B4-BE49-F238E27FC236}">
                <a16:creationId xmlns:a16="http://schemas.microsoft.com/office/drawing/2014/main" id="{8EF19AEF-CAC7-914F-91F3-111946F52026}"/>
              </a:ext>
            </a:extLst>
          </p:cNvPr>
          <p:cNvSpPr/>
          <p:nvPr/>
        </p:nvSpPr>
        <p:spPr>
          <a:xfrm>
            <a:off x="4307878" y="4760432"/>
            <a:ext cx="1690151" cy="925268"/>
          </a:xfrm>
          <a:prstGeom prst="rightArrow">
            <a:avLst>
              <a:gd name="adj1" fmla="val 81373"/>
              <a:gd name="adj2" fmla="val 33137"/>
            </a:avLst>
          </a:prstGeom>
          <a:solidFill>
            <a:srgbClr val="009B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026" name="テキスト ボックス 1025">
            <a:extLst>
              <a:ext uri="{FF2B5EF4-FFF2-40B4-BE49-F238E27FC236}">
                <a16:creationId xmlns:a16="http://schemas.microsoft.com/office/drawing/2014/main" id="{59D6EC36-CA6A-502C-B2F0-C136EDC4748D}"/>
              </a:ext>
            </a:extLst>
          </p:cNvPr>
          <p:cNvSpPr txBox="1"/>
          <p:nvPr/>
        </p:nvSpPr>
        <p:spPr>
          <a:xfrm>
            <a:off x="4279683" y="4907600"/>
            <a:ext cx="1536914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こちらから実際の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イベント風景等を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ご視聴いただけます！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3BD9954-C657-C964-97B5-7353F858A7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4516" y="1108045"/>
            <a:ext cx="2912497" cy="75161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7FF3F38-41E8-F0AA-4760-6AAA4F46492E}"/>
              </a:ext>
            </a:extLst>
          </p:cNvPr>
          <p:cNvSpPr txBox="1"/>
          <p:nvPr/>
        </p:nvSpPr>
        <p:spPr>
          <a:xfrm>
            <a:off x="4436085" y="810549"/>
            <a:ext cx="3057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b="1" dirty="0">
                <a:ln w="6350">
                  <a:solidFill>
                    <a:srgbClr val="009B85"/>
                  </a:solidFill>
                </a:ln>
                <a:solidFill>
                  <a:schemeClr val="bg1"/>
                </a:solidFill>
              </a:rPr>
              <a:t>台東区立竜泉福祉センター自主事業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C1B308D-E274-4849-68CA-6E6E2E17FA56}"/>
              </a:ext>
            </a:extLst>
          </p:cNvPr>
          <p:cNvSpPr txBox="1"/>
          <p:nvPr/>
        </p:nvSpPr>
        <p:spPr>
          <a:xfrm>
            <a:off x="151605" y="7931677"/>
            <a:ext cx="1095707" cy="307777"/>
          </a:xfrm>
          <a:prstGeom prst="rect">
            <a:avLst/>
          </a:prstGeom>
          <a:solidFill>
            <a:srgbClr val="009B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問い合わせ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0452BFB-2107-A3B8-1660-4BA665F8E9AB}"/>
              </a:ext>
            </a:extLst>
          </p:cNvPr>
          <p:cNvSpPr txBox="1"/>
          <p:nvPr/>
        </p:nvSpPr>
        <p:spPr>
          <a:xfrm>
            <a:off x="1196890" y="7931677"/>
            <a:ext cx="6424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電話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03-6802-3011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06765DF-F3D8-3667-5611-0FE41532958A}"/>
              </a:ext>
            </a:extLst>
          </p:cNvPr>
          <p:cNvSpPr txBox="1"/>
          <p:nvPr/>
        </p:nvSpPr>
        <p:spPr>
          <a:xfrm>
            <a:off x="5447435" y="8029282"/>
            <a:ext cx="1079357" cy="184084"/>
          </a:xfrm>
          <a:prstGeom prst="rect">
            <a:avLst/>
          </a:prstGeom>
          <a:solidFill>
            <a:srgbClr val="009B85"/>
          </a:solidFill>
        </p:spPr>
        <p:txBody>
          <a:bodyPr wrap="square" tIns="36000" bIns="0" rtlCol="0" anchor="ctr" anchorCtr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お申込み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67E49F2-0863-FCAC-2D5E-05500B060D4C}"/>
              </a:ext>
            </a:extLst>
          </p:cNvPr>
          <p:cNvSpPr txBox="1"/>
          <p:nvPr/>
        </p:nvSpPr>
        <p:spPr>
          <a:xfrm>
            <a:off x="4423790" y="8220871"/>
            <a:ext cx="3224684" cy="684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下記</a:t>
            </a:r>
            <a:r>
              <a:rPr lang="en-US" altLang="ja-JP" sz="14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,</a:t>
            </a:r>
            <a:r>
              <a:rPr lang="ja-JP" altLang="en-US" sz="14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二次元コードからお申し込みください</a:t>
            </a:r>
            <a:endParaRPr lang="en-US" altLang="ja-JP" sz="1400" dirty="0">
              <a:effectLst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※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お申し込みの際は、午前の部、または午後の部の</a:t>
            </a:r>
            <a:endParaRPr lang="en-US" altLang="ja-JP" sz="105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　　いずれかのご希望をチェックしてください</a:t>
            </a:r>
            <a:endParaRPr lang="ja-JP" altLang="en-US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4AE51642-8D1D-F123-40EB-742A4E7301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7027" y="8884347"/>
            <a:ext cx="1402722" cy="140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897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0D2A4EE-6886-DE76-4EE6-3472B9AF4A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" y="0"/>
            <a:ext cx="7559578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865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4584</TotalTime>
  <Words>336</Words>
  <Application>Microsoft Office PowerPoint</Application>
  <PresentationFormat>ユーザー設定</PresentationFormat>
  <Paragraphs>43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Meiryo UI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伊藤 優子</dc:creator>
  <cp:lastModifiedBy>rfukushi008</cp:lastModifiedBy>
  <cp:revision>72</cp:revision>
  <cp:lastPrinted>2026-01-23T08:44:55Z</cp:lastPrinted>
  <dcterms:created xsi:type="dcterms:W3CDTF">2024-03-28T05:48:39Z</dcterms:created>
  <dcterms:modified xsi:type="dcterms:W3CDTF">2026-01-27T01:29:47Z</dcterms:modified>
</cp:coreProperties>
</file>